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1" r:id="rId2"/>
    <p:sldId id="328" r:id="rId3"/>
    <p:sldId id="329" r:id="rId4"/>
    <p:sldId id="330" r:id="rId5"/>
    <p:sldId id="375" r:id="rId6"/>
    <p:sldId id="335" r:id="rId7"/>
    <p:sldId id="399" r:id="rId8"/>
    <p:sldId id="332" r:id="rId9"/>
    <p:sldId id="333" r:id="rId10"/>
    <p:sldId id="337" r:id="rId11"/>
    <p:sldId id="384" r:id="rId12"/>
    <p:sldId id="385" r:id="rId13"/>
    <p:sldId id="338" r:id="rId14"/>
    <p:sldId id="339" r:id="rId15"/>
    <p:sldId id="340" r:id="rId16"/>
    <p:sldId id="342" r:id="rId17"/>
    <p:sldId id="343" r:id="rId18"/>
    <p:sldId id="348" r:id="rId19"/>
    <p:sldId id="349" r:id="rId20"/>
    <p:sldId id="351" r:id="rId21"/>
    <p:sldId id="353" r:id="rId22"/>
    <p:sldId id="354" r:id="rId23"/>
    <p:sldId id="444" r:id="rId24"/>
    <p:sldId id="454" r:id="rId25"/>
    <p:sldId id="445" r:id="rId26"/>
    <p:sldId id="453" r:id="rId27"/>
    <p:sldId id="452" r:id="rId28"/>
    <p:sldId id="446" r:id="rId29"/>
    <p:sldId id="451" r:id="rId30"/>
    <p:sldId id="450" r:id="rId31"/>
    <p:sldId id="447" r:id="rId32"/>
    <p:sldId id="449" r:id="rId33"/>
    <p:sldId id="448" r:id="rId34"/>
    <p:sldId id="355" r:id="rId35"/>
    <p:sldId id="386" r:id="rId36"/>
    <p:sldId id="387" r:id="rId37"/>
    <p:sldId id="442" r:id="rId38"/>
    <p:sldId id="441" r:id="rId39"/>
    <p:sldId id="426" r:id="rId40"/>
    <p:sldId id="433" r:id="rId41"/>
    <p:sldId id="429" r:id="rId42"/>
    <p:sldId id="428" r:id="rId43"/>
    <p:sldId id="427" r:id="rId44"/>
    <p:sldId id="434" r:id="rId45"/>
    <p:sldId id="436" r:id="rId46"/>
    <p:sldId id="435" r:id="rId47"/>
    <p:sldId id="359" r:id="rId48"/>
    <p:sldId id="360" r:id="rId49"/>
    <p:sldId id="443" r:id="rId50"/>
    <p:sldId id="341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3059"/>
  </p:normalViewPr>
  <p:slideViewPr>
    <p:cSldViewPr snapToGrid="0" snapToObjects="1">
      <p:cViewPr>
        <p:scale>
          <a:sx n="115" d="100"/>
          <a:sy n="115" d="100"/>
        </p:scale>
        <p:origin x="8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ilpisch/py4fi/blob/master/jupyter36/source/tr_eikon_eod_data.csv" TargetMode="External"/><Relationship Id="rId4" Type="http://schemas.openxmlformats.org/officeDocument/2006/relationships/hyperlink" Target="https://youtu.be/9YkbSVxaqcw" TargetMode="External"/><Relationship Id="rId5" Type="http://schemas.openxmlformats.org/officeDocument/2006/relationships/hyperlink" Target="https://github.com/SungchulLee/financial_math/tree/master/portfolio_optimization_python_for_finance_Hilpisch" TargetMode="External"/><Relationship Id="rId6" Type="http://schemas.openxmlformats.org/officeDocument/2006/relationships/hyperlink" Target="https://github.com/SungchulLee/financial_math/tree/master/close_return_and_return_vol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3834" y="557562"/>
            <a:ext cx="9366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Portfolio Optimization</a:t>
            </a:r>
          </a:p>
          <a:p>
            <a:pPr algn="ctr"/>
            <a:r>
              <a:rPr lang="en-US" altLang="ko-KR" sz="6000" dirty="0" smtClean="0">
                <a:latin typeface="Arial Black" charset="0"/>
                <a:ea typeface="Arial Black" charset="0"/>
                <a:cs typeface="Arial Black" charset="0"/>
              </a:rPr>
              <a:t>-</a:t>
            </a: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GMVP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5" y="5874294"/>
            <a:ext cx="3626069" cy="794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93" y="3875621"/>
            <a:ext cx="5133307" cy="29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90" y="1706137"/>
            <a:ext cx="9525441" cy="3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4424" y="2174489"/>
            <a:ext cx="71260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Portfolio’s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60" y="677671"/>
            <a:ext cx="8982675" cy="56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9317" y="2408664"/>
            <a:ext cx="58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(No 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6"/>
            <a:ext cx="12076770" cy="66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326003"/>
            <a:ext cx="10212657" cy="6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344" y="2408664"/>
            <a:ext cx="55150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9"/>
            <a:ext cx="12045372" cy="6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489741"/>
            <a:ext cx="10212657" cy="59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319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Equal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Reference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Chapter 11 of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2"/>
              </a:rPr>
              <a:t>Python for Finance (O'Reilly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2"/>
              </a:rPr>
              <a:t>)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Data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4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Code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6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6" y="269676"/>
            <a:ext cx="5038117" cy="64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27" y="164959"/>
            <a:ext cx="2832056" cy="2793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3131878"/>
            <a:ext cx="11619121" cy="335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" y="237272"/>
            <a:ext cx="8169844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531"/>
            <a:ext cx="12045372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566459"/>
            <a:ext cx="10212657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92820" y="1487111"/>
            <a:ext cx="9279105" cy="2910718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Simple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Computation Formula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of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Gradient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Hessian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1122363"/>
            <a:ext cx="9144000" cy="3275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2130133"/>
            <a:ext cx="8029194" cy="1232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3667277"/>
            <a:ext cx="7631798" cy="11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95293" y="2274065"/>
            <a:ext cx="825190" cy="261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359544" y="2274065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2798122" y="2274065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16894" y="3225623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09324" y="3229088"/>
            <a:ext cx="1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A.T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6299" y="3225623"/>
            <a:ext cx="52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718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95293" y="2274065"/>
            <a:ext cx="825190" cy="261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359544" y="2274065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2798122" y="2274065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16894" y="3225623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09324" y="3229088"/>
            <a:ext cx="1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A.T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6299" y="3225623"/>
            <a:ext cx="52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x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20" y="5515175"/>
            <a:ext cx="7302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9" y="546660"/>
            <a:ext cx="8029194" cy="12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9" y="546660"/>
            <a:ext cx="8029194" cy="12328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rot="16200000">
            <a:off x="2701839" y="1920123"/>
            <a:ext cx="825190" cy="261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960443" y="2053938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40624" y="2053938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61312" y="300549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131" y="300549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4438" y="2871681"/>
            <a:ext cx="1098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x.T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556" y="2609386"/>
            <a:ext cx="387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Data Loading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49" y="546660"/>
            <a:ext cx="8029194" cy="12328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rot="16200000">
            <a:off x="2701839" y="1920123"/>
            <a:ext cx="825190" cy="261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960443" y="2053938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40624" y="2053938"/>
            <a:ext cx="825190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61312" y="300549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1131" y="300549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4438" y="2871681"/>
            <a:ext cx="1098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x.T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43" y="5325479"/>
            <a:ext cx="7391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44" y="469875"/>
            <a:ext cx="7631798" cy="11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44" y="469875"/>
            <a:ext cx="7631798" cy="11281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34177" y="1920122"/>
            <a:ext cx="825190" cy="261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1606624" y="1920122"/>
            <a:ext cx="2611004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7886920" y="1920123"/>
            <a:ext cx="2611004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20218" y="2871680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515" y="2871680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3719" y="287168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348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44" y="469875"/>
            <a:ext cx="7631798" cy="11281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34177" y="1920122"/>
            <a:ext cx="825190" cy="261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1606624" y="1920122"/>
            <a:ext cx="2611004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7886920" y="1920123"/>
            <a:ext cx="2611004" cy="26110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20218" y="2871680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0515" y="2871680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3719" y="287168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charset="0"/>
                <a:ea typeface="Arial Black" charset="0"/>
                <a:cs typeface="Arial Black" charset="0"/>
              </a:rPr>
              <a:t>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13" y="5118410"/>
            <a:ext cx="6706616" cy="9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240" y="2196791"/>
            <a:ext cx="9911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Global Minimum Variance Portfolio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(GMVP)</a:t>
            </a:r>
          </a:p>
        </p:txBody>
      </p:sp>
    </p:spTree>
    <p:extLst>
      <p:ext uri="{BB962C8B-B14F-4D97-AF65-F5344CB8AC3E}">
        <p14:creationId xmlns:p14="http://schemas.microsoft.com/office/powerpoint/2010/main" val="11543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16" y="584406"/>
            <a:ext cx="6082682" cy="576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564918"/>
            <a:ext cx="8785303" cy="1763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10" y="4300354"/>
            <a:ext cx="2517697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564918"/>
            <a:ext cx="8785303" cy="1763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2755751"/>
            <a:ext cx="8683703" cy="1058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10" y="4300354"/>
            <a:ext cx="2517697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564918"/>
            <a:ext cx="8785303" cy="1763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2755751"/>
            <a:ext cx="8683703" cy="1058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9" y="4123592"/>
            <a:ext cx="8785303" cy="243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10" y="4300354"/>
            <a:ext cx="2517697" cy="23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778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2297625"/>
            <a:ext cx="4812990" cy="45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2297625"/>
            <a:ext cx="4812990" cy="456037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1976637">
            <a:off x="3704794" y="802989"/>
            <a:ext cx="484632" cy="1647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2297625"/>
            <a:ext cx="4812990" cy="4560375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0800000">
            <a:off x="2380389" y="769434"/>
            <a:ext cx="484632" cy="2402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1976637">
            <a:off x="3704794" y="802989"/>
            <a:ext cx="484632" cy="1647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2297625"/>
            <a:ext cx="4812990" cy="4560375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0800000">
            <a:off x="2380389" y="769434"/>
            <a:ext cx="484632" cy="2402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1976637">
            <a:off x="3704794" y="802989"/>
            <a:ext cx="484632" cy="1647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5400000">
            <a:off x="6045319" y="44706"/>
            <a:ext cx="484632" cy="1647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89315" y="560457"/>
            <a:ext cx="302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Normalize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63" y="164959"/>
            <a:ext cx="287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63" y="164959"/>
            <a:ext cx="28702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405995"/>
            <a:ext cx="11864563" cy="33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" y="1721868"/>
            <a:ext cx="11983410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566459"/>
            <a:ext cx="10044656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6114" y="2598234"/>
            <a:ext cx="421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Copy GMVP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9834" y="2174489"/>
            <a:ext cx="4115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7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1862253"/>
            <a:ext cx="91081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37" y="356219"/>
            <a:ext cx="2847505" cy="2602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2999678"/>
            <a:ext cx="11619121" cy="3624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9" y="237272"/>
            <a:ext cx="8255369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7014" y="2397513"/>
            <a:ext cx="4754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Risk-Return Plot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3922" y="2230245"/>
            <a:ext cx="65507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Original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Tickers,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88</Words>
  <Application>Microsoft Macintosh PowerPoint</Application>
  <PresentationFormat>Widescreen</PresentationFormat>
  <Paragraphs>55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 Black</vt:lpstr>
      <vt:lpstr>Calibri</vt:lpstr>
      <vt:lpstr>Calibri Light</vt:lpstr>
      <vt:lpstr>Arial</vt:lpstr>
      <vt:lpstr>Office Theme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 Computation Formula  of Gradient and Hessian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110</cp:revision>
  <dcterms:created xsi:type="dcterms:W3CDTF">2019-10-26T12:53:45Z</dcterms:created>
  <dcterms:modified xsi:type="dcterms:W3CDTF">2019-12-10T00:53:37Z</dcterms:modified>
</cp:coreProperties>
</file>